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  <p:embeddedFont>
      <p:font typeface="Alegrey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egreya-bold.fntdata"/><Relationship Id="rId20" Type="http://schemas.openxmlformats.org/officeDocument/2006/relationships/slide" Target="slides/slide16.xml"/><Relationship Id="rId42" Type="http://schemas.openxmlformats.org/officeDocument/2006/relationships/font" Target="fonts/Alegreya-boldItalic.fntdata"/><Relationship Id="rId41" Type="http://schemas.openxmlformats.org/officeDocument/2006/relationships/font" Target="fonts/Alegreya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10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3.xml"/><Relationship Id="rId39" Type="http://schemas.openxmlformats.org/officeDocument/2006/relationships/font" Target="fonts/Alegreya-regular.fntdata"/><Relationship Id="rId16" Type="http://schemas.openxmlformats.org/officeDocument/2006/relationships/slide" Target="slides/slide12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Personal or local area Network, Wide Area Network , Industrial Area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Innovation Center , KSRMCE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LearnIt</a:t>
            </a:r>
            <a:r>
              <a:rPr lang="en"/>
              <a:t> module on </a:t>
            </a:r>
            <a:r>
              <a:rPr b="1" lang="en"/>
              <a:t>Introduction to Internet Of Things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50" y="319237"/>
            <a:ext cx="7222799" cy="46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idx="4294967295"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Smart City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Few Products Already in the Market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7700"/>
            <a:ext cx="8839200" cy="426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8250"/>
            <a:ext cx="8839201" cy="4186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1475"/>
            <a:ext cx="8839198" cy="4137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00" y="152400"/>
            <a:ext cx="83676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IOT Technologies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37" y="125349"/>
            <a:ext cx="8445925" cy="4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50" y="666749"/>
            <a:ext cx="7794650" cy="438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Generalized 5 layer model of an End to End IOT Solution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Devices : Controllers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640" y="889887"/>
            <a:ext cx="2489424" cy="16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400" y="3178489"/>
            <a:ext cx="2627975" cy="176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489" y="921849"/>
            <a:ext cx="2983708" cy="212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2867525" y="576525"/>
            <a:ext cx="2106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Beaglebone Black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6558750" y="724450"/>
            <a:ext cx="2106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Intel - Galileo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806100" y="2606125"/>
            <a:ext cx="2106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Arduino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6638975" y="2890862"/>
            <a:ext cx="2106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MSP430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51" y="867427"/>
            <a:ext cx="1736698" cy="1736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322225" y="867425"/>
            <a:ext cx="2106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NodeMCu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475" y="3045899"/>
            <a:ext cx="2035174" cy="20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2776" y="3198302"/>
            <a:ext cx="2395177" cy="179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	 	 	 	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4800"/>
              <a:t>Internet of Things : what is it, and should you care 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Devices : Sensor + Actuators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200" y="731350"/>
            <a:ext cx="5083915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Communication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500" y="681200"/>
            <a:ext cx="4203786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Cloud Services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Own Vs Cloud Service Providers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Simple HTTP Server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Various CSP’s are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Adafruit IO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AWS IoT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IBM BlueMix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T</a:t>
            </a:r>
            <a:r>
              <a:rPr lang="en"/>
              <a:t>hingspeak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600" y="1233000"/>
            <a:ext cx="5229050" cy="25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Protocols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 : </a:t>
            </a:r>
            <a:r>
              <a:rPr lang="en"/>
              <a:t>Hypertext</a:t>
            </a:r>
            <a:r>
              <a:rPr lang="en"/>
              <a:t> Transfer Protocol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MQTT : Message Queue Telemetry Transport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COAP : </a:t>
            </a:r>
            <a:r>
              <a:rPr lang="en"/>
              <a:t>Constrained</a:t>
            </a:r>
            <a:r>
              <a:rPr lang="en"/>
              <a:t> Application Protocol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AMQP: Advanced Message Queuing Protocol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 rot="-1523500">
            <a:off x="3965975" y="1296428"/>
            <a:ext cx="2030999" cy="418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MQTT</a:t>
            </a:r>
          </a:p>
        </p:txBody>
      </p:sp>
      <p:sp>
        <p:nvSpPr>
          <p:cNvPr id="211" name="Shape 211"/>
          <p:cNvSpPr txBox="1"/>
          <p:nvPr/>
        </p:nvSpPr>
        <p:spPr>
          <a:xfrm rot="-1523755">
            <a:off x="7028617" y="2696028"/>
            <a:ext cx="1841114" cy="418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3C78D8"/>
                </a:solidFill>
                <a:latin typeface="Merriweather"/>
                <a:ea typeface="Merriweather"/>
                <a:cs typeface="Merriweather"/>
                <a:sym typeface="Merriweather"/>
              </a:rPr>
              <a:t>COAP</a:t>
            </a:r>
          </a:p>
        </p:txBody>
      </p:sp>
      <p:sp>
        <p:nvSpPr>
          <p:cNvPr id="212" name="Shape 212"/>
          <p:cNvSpPr txBox="1"/>
          <p:nvPr/>
        </p:nvSpPr>
        <p:spPr>
          <a:xfrm rot="2119222">
            <a:off x="6283812" y="1303693"/>
            <a:ext cx="2298720" cy="4181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00FF00"/>
                </a:solidFill>
                <a:latin typeface="Alegreya"/>
                <a:ea typeface="Alegreya"/>
                <a:cs typeface="Alegreya"/>
                <a:sym typeface="Alegreya"/>
              </a:rPr>
              <a:t>HTTP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4859640" y="3305750"/>
            <a:ext cx="18180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AMQP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Conclude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11" y="1780974"/>
            <a:ext cx="8134476" cy="32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Information Search and Analysis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231" name="Shape 23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Thankyou…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3000"/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					Queries ?</a:t>
            </a:r>
          </a:p>
        </p:txBody>
      </p:sp>
      <p:grpSp>
        <p:nvGrpSpPr>
          <p:cNvPr id="233" name="Shape 233"/>
          <p:cNvGrpSpPr/>
          <p:nvPr/>
        </p:nvGrpSpPr>
        <p:grpSpPr>
          <a:xfrm>
            <a:off x="5212393" y="864519"/>
            <a:ext cx="3307407" cy="3307407"/>
            <a:chOff x="5212393" y="864519"/>
            <a:chExt cx="3307407" cy="3307407"/>
          </a:xfrm>
        </p:grpSpPr>
        <p:sp>
          <p:nvSpPr>
            <p:cNvPr id="234" name="Shape 234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Definition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1900" y="1919075"/>
            <a:ext cx="47430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000000"/>
                </a:solidFill>
              </a:rPr>
              <a:t>It is a network of Things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</a:rPr>
              <a:t>—each embedded with sensors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</a:rPr>
              <a:t>— which are connected to the Internet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000000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000000"/>
                </a:solidFill>
              </a:rPr>
              <a:t>Thus, they can share information with each other in ways that allow for the automation of many tasks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accent1"/>
                </a:solidFill>
              </a:rPr>
              <a:t>Internet + Things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cxnSp>
        <p:nvCxnSpPr>
          <p:cNvPr id="81" name="Shape 81"/>
          <p:cNvCxnSpPr/>
          <p:nvPr/>
        </p:nvCxnSpPr>
        <p:spPr>
          <a:xfrm rot="10800000">
            <a:off x="509400" y="4552050"/>
            <a:ext cx="81470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  <p:pic>
        <p:nvPicPr>
          <p:cNvPr descr="Internet_of_Things.jpg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698" y="2139512"/>
            <a:ext cx="2363874" cy="226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Internet</a:t>
            </a:r>
            <a:r>
              <a:rPr lang="en"/>
              <a:t> 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rPr i="1" lang="en" sz="1400"/>
              <a:t>The large system of connected computers around the world that </a:t>
            </a:r>
            <a:r>
              <a:rPr i="1" lang="en" sz="1400">
                <a:solidFill>
                  <a:srgbClr val="00FF00"/>
                </a:solidFill>
              </a:rPr>
              <a:t>allows people to share information</a:t>
            </a:r>
            <a:r>
              <a:rPr i="1" lang="en" sz="1400"/>
              <a:t> and communicate with each other.</a:t>
            </a:r>
          </a:p>
        </p:txBody>
      </p:sp>
      <p:pic>
        <p:nvPicPr>
          <p:cNvPr descr="internetOfPeopleCpy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961" y="0"/>
            <a:ext cx="64252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265500" y="724200"/>
            <a:ext cx="4045200" cy="199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It’s about Connecting Things </a:t>
            </a:r>
          </a:p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Thing : An object or Entity that cannot be named specifically</a:t>
            </a:r>
          </a:p>
        </p:txBody>
      </p:sp>
      <p:pic>
        <p:nvPicPr>
          <p:cNvPr descr="internetOfThings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350" y="-26600"/>
            <a:ext cx="5051699" cy="519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02026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4294967295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things can talk to each other ?</a:t>
            </a:r>
          </a:p>
        </p:txBody>
      </p:sp>
      <p:pic>
        <p:nvPicPr>
          <p:cNvPr descr="thingsSenseAndCommunicate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550" y="1048362"/>
            <a:ext cx="5805125" cy="304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Internet of Things - Evolution</a:t>
            </a:r>
          </a:p>
        </p:txBody>
      </p:sp>
      <p:pic>
        <p:nvPicPr>
          <p:cNvPr descr="iotEvolution.pn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1444425"/>
            <a:ext cx="8839200" cy="285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 Internet of Things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00" y="1427650"/>
            <a:ext cx="7805248" cy="27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Smart Home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12" y="701800"/>
            <a:ext cx="7692069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